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embeddedFontLst>
    <p:embeddedFont>
      <p:font typeface="Montserrat"/>
      <p:regular r:id="rId34"/>
      <p:bold r:id="rId35"/>
      <p:italic r:id="rId36"/>
      <p:boldItalic r:id="rId37"/>
    </p:embeddedFont>
    <p:embeddedFont>
      <p:font typeface="Lato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-italic.fntdata"/><Relationship Id="rId20" Type="http://schemas.openxmlformats.org/officeDocument/2006/relationships/slide" Target="slides/slide15.xml"/><Relationship Id="rId41" Type="http://schemas.openxmlformats.org/officeDocument/2006/relationships/font" Target="fonts/Lato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Montserrat-bold.fntdata"/><Relationship Id="rId12" Type="http://schemas.openxmlformats.org/officeDocument/2006/relationships/slide" Target="slides/slide7.xml"/><Relationship Id="rId34" Type="http://schemas.openxmlformats.org/officeDocument/2006/relationships/font" Target="fonts/Montserrat-regular.fntdata"/><Relationship Id="rId15" Type="http://schemas.openxmlformats.org/officeDocument/2006/relationships/slide" Target="slides/slide10.xml"/><Relationship Id="rId37" Type="http://schemas.openxmlformats.org/officeDocument/2006/relationships/font" Target="fonts/Montserrat-boldItalic.fntdata"/><Relationship Id="rId14" Type="http://schemas.openxmlformats.org/officeDocument/2006/relationships/slide" Target="slides/slide9.xml"/><Relationship Id="rId36" Type="http://schemas.openxmlformats.org/officeDocument/2006/relationships/font" Target="fonts/Montserrat-italic.fntdata"/><Relationship Id="rId17" Type="http://schemas.openxmlformats.org/officeDocument/2006/relationships/slide" Target="slides/slide12.xml"/><Relationship Id="rId39" Type="http://schemas.openxmlformats.org/officeDocument/2006/relationships/font" Target="fonts/Lato-bold.fntdata"/><Relationship Id="rId16" Type="http://schemas.openxmlformats.org/officeDocument/2006/relationships/slide" Target="slides/slide11.xml"/><Relationship Id="rId38" Type="http://schemas.openxmlformats.org/officeDocument/2006/relationships/font" Target="fonts/Lato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f224a8242b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f224a8242b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ceed76dab1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ceed76dab1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ceed76dab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ceed76dab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ceed76dab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ceed76da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ceed76dab1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ceed76dab1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ceed76dab1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ceed76dab1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ceed76dab1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1ceed76dab1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ceed76dab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ceed76dab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ceed76dab1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ceed76dab1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1ceed76dab1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1ceed76dab1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ceed76dab1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ceed76dab1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ceed76dab1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ceed76dab1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f224a8242b_0_1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f224a8242b_0_1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fb0a79f0b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fb0a79f0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fb0a79f0b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fb0a79f0b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fb0a79f0b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fb0a79f0b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fb0a79f0b7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fb0a79f0b7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fb0a79f0b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fb0a79f0b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fb0a79f0b7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fb0a79f0b7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fb0a79f0b7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fb0a79f0b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fb0a79f0b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fb0a79f0b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fb0a79f0b7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fb0a79f0b7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fb0a79f0b7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fb0a79f0b7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fb0a79f0b7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fb0a79f0b7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fb0a79f0b7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fb0a79f0b7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13cbb96c4e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13cbb96c4e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fb0a79f0b7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fb0a79f0b7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websupport@pgcps.org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ocs.google.com/document/d/1j0L_AXS8J1FwV__9gmTDMwJ8ahzpVYU1RHhUBUG1iiE/edit#" TargetMode="External"/><Relationship Id="rId4" Type="http://schemas.openxmlformats.org/officeDocument/2006/relationships/hyperlink" Target="https://www.pgcps.org/EPiServer/Cms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pgcps.org/weblogin" TargetMode="External"/><Relationship Id="rId4" Type="http://schemas.openxmlformats.org/officeDocument/2006/relationships/hyperlink" Target="http://www.youtube.com/watch?v=4ASKMcdCc3g" TargetMode="External"/><Relationship Id="rId5" Type="http://schemas.openxmlformats.org/officeDocument/2006/relationships/image" Target="../media/image6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drive.google.com/file/d/1HJ5uFA0pPTdl_PumFVoVthMNdjspaZLk/view?usp=sharing" TargetMode="External"/><Relationship Id="rId4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6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docs.google.com/document/d/1LqFx5qr5TxW1G6t2MIk9Iul7b2awillrm_rkNPXWVWY/edit" TargetMode="External"/><Relationship Id="rId4" Type="http://schemas.openxmlformats.org/officeDocument/2006/relationships/hyperlink" Target="http://www.youtube.com/watch?v=4ASKMcdCc3g" TargetMode="External"/><Relationship Id="rId5" Type="http://schemas.openxmlformats.org/officeDocument/2006/relationships/image" Target="../media/image6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www.youtube.com/watch?v=4ASKMcdCc3g" TargetMode="External"/><Relationship Id="rId4" Type="http://schemas.openxmlformats.org/officeDocument/2006/relationships/image" Target="../media/image6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www.pgcps.org/webmeeting" TargetMode="External"/><Relationship Id="rId4" Type="http://schemas.openxmlformats.org/officeDocument/2006/relationships/hyperlink" Target="http://www.pgcps.org/websupport" TargetMode="External"/><Relationship Id="rId5" Type="http://schemas.openxmlformats.org/officeDocument/2006/relationships/hyperlink" Target="mailto:websupport@pgcp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School</a:t>
            </a:r>
            <a:r>
              <a:rPr lang="en"/>
              <a:t> Website Training</a:t>
            </a:r>
            <a:endParaRPr/>
          </a:p>
        </p:txBody>
      </p:sp>
      <p:sp>
        <p:nvSpPr>
          <p:cNvPr id="135" name="Google Shape;135;p13"/>
          <p:cNvSpPr txBox="1"/>
          <p:nvPr/>
        </p:nvSpPr>
        <p:spPr>
          <a:xfrm>
            <a:off x="4973725" y="3157300"/>
            <a:ext cx="3470700" cy="15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5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Web Services</a:t>
            </a:r>
            <a:endParaRPr b="1" sz="5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Max Pugh, Web Services Supervisor</a:t>
            </a:r>
            <a:endParaRPr sz="49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Christopher Watley, Web Specialist</a:t>
            </a:r>
            <a:endParaRPr sz="49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Tyrell Prout, Web Specialist</a:t>
            </a:r>
            <a:endParaRPr sz="49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Angela Alcain, Web Specialist</a:t>
            </a:r>
            <a:endParaRPr sz="49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Daniel Clark, Web Specialist</a:t>
            </a:r>
            <a:endParaRPr sz="49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 u="sng">
                <a:solidFill>
                  <a:srgbClr val="A4C2F4"/>
                </a:solidFill>
                <a:latin typeface="Lato"/>
                <a:ea typeface="Lato"/>
                <a:cs typeface="Lato"/>
                <a:sym typeface="Lat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websupport@pgcps.org</a:t>
            </a:r>
            <a:r>
              <a:rPr lang="en" sz="49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| 301-952-6001</a:t>
            </a:r>
            <a:endParaRPr sz="49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141" name="Google Shape;141;p14"/>
          <p:cNvSpPr txBox="1"/>
          <p:nvPr>
            <p:ph idx="1" type="body"/>
          </p:nvPr>
        </p:nvSpPr>
        <p:spPr>
          <a:xfrm>
            <a:off x="1297500" y="959375"/>
            <a:ext cx="7038900" cy="35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Visitors: Why such the hullabaloo?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Content Rules: </a:t>
            </a:r>
            <a:endParaRPr/>
          </a:p>
          <a:p>
            <a:pPr indent="-29876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Think First, Edit Later</a:t>
            </a:r>
            <a:endParaRPr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Ownership</a:t>
            </a:r>
            <a:endParaRPr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Text </a:t>
            </a:r>
            <a:endParaRPr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Accessibility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Editing In Episerver (Optimizely):</a:t>
            </a:r>
            <a:endParaRPr/>
          </a:p>
          <a:p>
            <a:pPr indent="-298767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Logging in/Experience Editor setup</a:t>
            </a:r>
            <a:endParaRPr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Navigation and Asset Panes</a:t>
            </a:r>
            <a:endParaRPr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Shared content</a:t>
            </a:r>
            <a:endParaRPr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Pages and Blocks</a:t>
            </a:r>
            <a:endParaRPr/>
          </a:p>
          <a:p>
            <a:pPr indent="-28797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School General Detail</a:t>
            </a:r>
            <a:endParaRPr/>
          </a:p>
          <a:p>
            <a:pPr indent="-287972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Using blocks to build a page</a:t>
            </a:r>
            <a:endParaRPr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School Home Page</a:t>
            </a:r>
            <a:endParaRPr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Alerts</a:t>
            </a:r>
            <a:endParaRPr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Faculty Detail Page</a:t>
            </a:r>
            <a:endParaRPr/>
          </a:p>
          <a:p>
            <a:pPr indent="-29876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Managing Media (Files and Images)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Visitors: Why such the hullabaloo?</a:t>
            </a:r>
            <a:endParaRPr/>
          </a:p>
        </p:txBody>
      </p:sp>
      <p:pic>
        <p:nvPicPr>
          <p:cNvPr id="147" name="Google Shape;14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0576" y="1307850"/>
            <a:ext cx="4932751" cy="3285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Website Usability	</a:t>
            </a:r>
            <a:endParaRPr/>
          </a:p>
        </p:txBody>
      </p:sp>
      <p:sp>
        <p:nvSpPr>
          <p:cNvPr id="153" name="Google Shape;153;p16"/>
          <p:cNvSpPr txBox="1"/>
          <p:nvPr>
            <p:ph idx="1" type="body"/>
          </p:nvPr>
        </p:nvSpPr>
        <p:spPr>
          <a:xfrm>
            <a:off x="1297500" y="1567550"/>
            <a:ext cx="3081600" cy="174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48"/>
              <a:t>Jakob's Law </a:t>
            </a:r>
            <a:endParaRPr sz="2148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Users spend most of their time on other sites. This means that users prefer your site to work the same way as all the other sites they already know.</a:t>
            </a:r>
            <a:endParaRPr/>
          </a:p>
        </p:txBody>
      </p:sp>
      <p:pic>
        <p:nvPicPr>
          <p:cNvPr id="154" name="Google Shape;15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8725" y="947300"/>
            <a:ext cx="1805324" cy="191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2325" y="3314477"/>
            <a:ext cx="3081725" cy="125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57650" y="3093500"/>
            <a:ext cx="1450275" cy="151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2000" y="249000"/>
            <a:ext cx="1548465" cy="26106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8" name="Google Shape;158;p16"/>
          <p:cNvCxnSpPr/>
          <p:nvPr/>
        </p:nvCxnSpPr>
        <p:spPr>
          <a:xfrm rot="10800000">
            <a:off x="6120465" y="1567550"/>
            <a:ext cx="658500" cy="19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" name="Google Shape;159;p16"/>
          <p:cNvCxnSpPr/>
          <p:nvPr/>
        </p:nvCxnSpPr>
        <p:spPr>
          <a:xfrm rot="10800000">
            <a:off x="6164725" y="2701225"/>
            <a:ext cx="362700" cy="606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" name="Google Shape;160;p16"/>
          <p:cNvCxnSpPr/>
          <p:nvPr/>
        </p:nvCxnSpPr>
        <p:spPr>
          <a:xfrm flipH="1" rot="10800000">
            <a:off x="3914975" y="2434700"/>
            <a:ext cx="614400" cy="658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Website Usability	</a:t>
            </a:r>
            <a:endParaRPr/>
          </a:p>
        </p:txBody>
      </p:sp>
      <p:sp>
        <p:nvSpPr>
          <p:cNvPr id="166" name="Google Shape;166;p17"/>
          <p:cNvSpPr txBox="1"/>
          <p:nvPr>
            <p:ph idx="1" type="body"/>
          </p:nvPr>
        </p:nvSpPr>
        <p:spPr>
          <a:xfrm>
            <a:off x="1297500" y="1148350"/>
            <a:ext cx="7312500" cy="134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23"/>
              <a:t>Hick’s law </a:t>
            </a:r>
            <a:endParaRPr sz="2123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States that the time it takes to make a decision increases with the number and complexity of choices present. The more the number of choices, the greater the time taken to come to a decision. In other words, there is a direct correlation between choices and time.</a:t>
            </a:r>
            <a:endParaRPr/>
          </a:p>
        </p:txBody>
      </p:sp>
      <p:pic>
        <p:nvPicPr>
          <p:cNvPr id="167" name="Google Shape;16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1175" y="2708800"/>
            <a:ext cx="7925125" cy="147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people view your site?</a:t>
            </a:r>
            <a:endParaRPr/>
          </a:p>
        </p:txBody>
      </p:sp>
      <p:sp>
        <p:nvSpPr>
          <p:cNvPr id="173" name="Google Shape;173;p18"/>
          <p:cNvSpPr txBox="1"/>
          <p:nvPr>
            <p:ph idx="1" type="body"/>
          </p:nvPr>
        </p:nvSpPr>
        <p:spPr>
          <a:xfrm>
            <a:off x="1297500" y="1184125"/>
            <a:ext cx="7038900" cy="329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75% of new visitors come to your site on a mobile device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/>
              <a:t>45% will never click on anything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/>
              <a:t>Mobile users spend 20% less time on your site than a desktop user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900"/>
              <a:t>65% of visitors remain on your site for less than 10 seconds</a:t>
            </a:r>
            <a:endParaRPr sz="19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900"/>
              <a:t>64% of visitors come to your site from google search results</a:t>
            </a:r>
            <a:endParaRPr sz="19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Rules!</a:t>
            </a:r>
            <a:endParaRPr/>
          </a:p>
        </p:txBody>
      </p:sp>
      <p:sp>
        <p:nvSpPr>
          <p:cNvPr id="179" name="Google Shape;179;p1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52850" y="1626459"/>
            <a:ext cx="7038899" cy="2605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Rules: Think First, Edit Later</a:t>
            </a:r>
            <a:endParaRPr/>
          </a:p>
        </p:txBody>
      </p:sp>
      <p:sp>
        <p:nvSpPr>
          <p:cNvPr id="186" name="Google Shape;186;p20"/>
          <p:cNvSpPr txBox="1"/>
          <p:nvPr>
            <p:ph idx="1" type="body"/>
          </p:nvPr>
        </p:nvSpPr>
        <p:spPr>
          <a:xfrm>
            <a:off x="1297500" y="1255950"/>
            <a:ext cx="3460200" cy="37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8"/>
              <a:t>Who is your audience? </a:t>
            </a:r>
            <a:endParaRPr b="1" sz="200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808"/>
              <a:t>Staff, Students, Parents, Community Members, State and County Officials, Potential Households, Daycare Providers, Vendors, Organizations</a:t>
            </a:r>
            <a:endParaRPr sz="180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8"/>
              <a:t>What are people asking for?</a:t>
            </a:r>
            <a:endParaRPr b="1" sz="2008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808"/>
              <a:t>Calls, emails, social media, surveys</a:t>
            </a:r>
            <a:endParaRPr sz="1808"/>
          </a:p>
        </p:txBody>
      </p:sp>
      <p:pic>
        <p:nvPicPr>
          <p:cNvPr id="187" name="Google Shape;18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4027" y="1221375"/>
            <a:ext cx="3861402" cy="257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Rules: Don’t Confuse Them</a:t>
            </a:r>
            <a:endParaRPr/>
          </a:p>
        </p:txBody>
      </p:sp>
      <p:sp>
        <p:nvSpPr>
          <p:cNvPr id="193" name="Google Shape;193;p21"/>
          <p:cNvSpPr txBox="1"/>
          <p:nvPr>
            <p:ph idx="1" type="body"/>
          </p:nvPr>
        </p:nvSpPr>
        <p:spPr>
          <a:xfrm>
            <a:off x="1329750" y="1175325"/>
            <a:ext cx="5136000" cy="373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8"/>
              <a:t>Is your information for the public or for staff?</a:t>
            </a:r>
            <a:endParaRPr b="1" sz="200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8"/>
              <a:t>Public website or Google site/Staff Portal</a:t>
            </a:r>
            <a:endParaRPr b="1" sz="200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8"/>
              <a:t>Is your topic/program /content familiar?</a:t>
            </a:r>
            <a:endParaRPr b="1" sz="2008"/>
          </a:p>
          <a:p>
            <a:pPr indent="-327424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2008"/>
              <a:t>Commonly named? </a:t>
            </a:r>
            <a:endParaRPr sz="2008"/>
          </a:p>
          <a:p>
            <a:pPr indent="-327424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8"/>
              <a:t>No need for explanation? </a:t>
            </a:r>
            <a:endParaRPr sz="2008"/>
          </a:p>
          <a:p>
            <a:pPr indent="-327424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8"/>
              <a:t>Is it PGCPS or MSDE-jargon?</a:t>
            </a:r>
            <a:endParaRPr sz="2008"/>
          </a:p>
          <a:p>
            <a:pPr indent="-327424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08"/>
              <a:t>Don’t assume that visitors know what you are talking about.  Tell them in plain language.</a:t>
            </a:r>
            <a:endParaRPr sz="2008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2008"/>
              <a:t>How would people search for it?</a:t>
            </a:r>
            <a:endParaRPr b="1" sz="2008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8"/>
              <a:t>It must have a searchable, plain language  title and content that would be found using common search terms. Visitors use what is familiar to themselves.</a:t>
            </a:r>
            <a:endParaRPr sz="2008"/>
          </a:p>
        </p:txBody>
      </p:sp>
      <p:pic>
        <p:nvPicPr>
          <p:cNvPr id="194" name="Google Shape;1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5100" y="1307850"/>
            <a:ext cx="3072399" cy="2047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2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Rules: Ownership</a:t>
            </a:r>
            <a:endParaRPr/>
          </a:p>
        </p:txBody>
      </p:sp>
      <p:sp>
        <p:nvSpPr>
          <p:cNvPr id="200" name="Google Shape;200;p22"/>
          <p:cNvSpPr txBox="1"/>
          <p:nvPr>
            <p:ph idx="1" type="body"/>
          </p:nvPr>
        </p:nvSpPr>
        <p:spPr>
          <a:xfrm>
            <a:off x="4006775" y="943250"/>
            <a:ext cx="4700100" cy="35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Is it yours?</a:t>
            </a:r>
            <a:endParaRPr sz="2000"/>
          </a:p>
          <a:p>
            <a:pPr indent="-312261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1700"/>
              <a:t>Only post content that you have the rights to post</a:t>
            </a:r>
            <a:endParaRPr sz="1700"/>
          </a:p>
          <a:p>
            <a:pPr indent="-31226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700"/>
              <a:t>If someone tells you to post something that you (your office or school) did not create, then you should link to the source; do not upload it to Opti or Google docs, etc. </a:t>
            </a:r>
            <a:endParaRPr sz="1700"/>
          </a:p>
          <a:p>
            <a:pPr indent="-31226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700"/>
              <a:t>Find or ask for the source and insert a hyperlink to the content</a:t>
            </a:r>
            <a:endParaRPr sz="1700"/>
          </a:p>
          <a:p>
            <a:pPr indent="-31226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700"/>
              <a:t>Warning: uploading commercial content that you did not create or have permission to upload is a violation of copyright law. This costs PGCPS $$$! </a:t>
            </a:r>
            <a:endParaRPr sz="1700"/>
          </a:p>
          <a:p>
            <a:pPr indent="-312261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700"/>
              <a:t>Applies to all digital channels - websites, flyers, social media</a:t>
            </a:r>
            <a:endParaRPr sz="1700"/>
          </a:p>
        </p:txBody>
      </p:sp>
      <p:pic>
        <p:nvPicPr>
          <p:cNvPr id="201" name="Google Shape;20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875" y="1428525"/>
            <a:ext cx="3419551" cy="197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3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Rules: Text Mostly - Images with No Text</a:t>
            </a:r>
            <a:endParaRPr/>
          </a:p>
        </p:txBody>
      </p:sp>
      <p:sp>
        <p:nvSpPr>
          <p:cNvPr id="207" name="Google Shape;207;p23"/>
          <p:cNvSpPr txBox="1"/>
          <p:nvPr>
            <p:ph idx="1" type="body"/>
          </p:nvPr>
        </p:nvSpPr>
        <p:spPr>
          <a:xfrm>
            <a:off x="1297500" y="1104475"/>
            <a:ext cx="4090200" cy="33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Text is easiest and most accessible to all devices and vision abilities</a:t>
            </a:r>
            <a:endParaRPr sz="1800"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Images should not convey important information; use a decoration only</a:t>
            </a:r>
            <a:endParaRPr sz="1800"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If using an image with text in it, make sure the text in the image is included as text next to or around that image</a:t>
            </a:r>
            <a:endParaRPr sz="1800"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Applies to all digital channels - website, social media, videos, etc.</a:t>
            </a:r>
            <a:endParaRPr sz="1800"/>
          </a:p>
          <a:p>
            <a:pPr indent="-334327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1800"/>
              <a:t>Google translate does not translate words in images</a:t>
            </a:r>
            <a:endParaRPr/>
          </a:p>
        </p:txBody>
      </p:sp>
      <p:pic>
        <p:nvPicPr>
          <p:cNvPr id="208" name="Google Shape;20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0100" y="1307850"/>
            <a:ext cx="3451500" cy="23588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 Rules: What about PDFs?</a:t>
            </a:r>
            <a:endParaRPr/>
          </a:p>
        </p:txBody>
      </p:sp>
      <p:sp>
        <p:nvSpPr>
          <p:cNvPr id="214" name="Google Shape;214;p24"/>
          <p:cNvSpPr txBox="1"/>
          <p:nvPr>
            <p:ph idx="1" type="body"/>
          </p:nvPr>
        </p:nvSpPr>
        <p:spPr>
          <a:xfrm>
            <a:off x="1297500" y="1104475"/>
            <a:ext cx="5052300" cy="409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800"/>
              <a:t>When do you encounter PDFs in your personal life?</a:t>
            </a:r>
            <a:endParaRPr b="1" sz="18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Official docs like mortgage applications, bank docs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Manuals for appliances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Studies, research, reports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○"/>
            </a:pPr>
            <a:r>
              <a:rPr lang="en" sz="1700"/>
              <a:t>PGCPS</a:t>
            </a:r>
            <a:endParaRPr sz="17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Remember, visitors want information fast and do not want to download a PDF where they have to pinch and zoom,  and cannot search, copy or translate on the fly.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800"/>
              <a:t>Are your PDFs accessible to visitors with vision-impairment?</a:t>
            </a:r>
            <a:r>
              <a:rPr lang="en" sz="1800"/>
              <a:t> Use the Accessibility checker in Acrobat Pro DC.</a:t>
            </a:r>
            <a:endParaRPr sz="1800"/>
          </a:p>
        </p:txBody>
      </p:sp>
      <p:pic>
        <p:nvPicPr>
          <p:cNvPr id="215" name="Google Shape;21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9725" y="1171350"/>
            <a:ext cx="2501576" cy="2916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</a:t>
            </a:r>
            <a:endParaRPr/>
          </a:p>
        </p:txBody>
      </p:sp>
      <p:sp>
        <p:nvSpPr>
          <p:cNvPr id="221" name="Google Shape;221;p25"/>
          <p:cNvSpPr txBox="1"/>
          <p:nvPr>
            <p:ph idx="1" type="body"/>
          </p:nvPr>
        </p:nvSpPr>
        <p:spPr>
          <a:xfrm>
            <a:off x="1297500" y="1095300"/>
            <a:ext cx="7038900" cy="33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Keep your visitor in mind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Give them what they want, how they want it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Search is critical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Watch out for copyright violations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Keep content in text format as much as possible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/>
              <a:t>Avoid text in images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700"/>
              <a:t>Do you really need a PDF?</a:t>
            </a:r>
            <a:endParaRPr sz="17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Editing in Episerver (Optimizely)</a:t>
            </a:r>
            <a:endParaRPr/>
          </a:p>
        </p:txBody>
      </p:sp>
      <p:sp>
        <p:nvSpPr>
          <p:cNvPr id="227" name="Google Shape;227;p26"/>
          <p:cNvSpPr txBox="1"/>
          <p:nvPr>
            <p:ph idx="1" type="body"/>
          </p:nvPr>
        </p:nvSpPr>
        <p:spPr>
          <a:xfrm>
            <a:off x="1297500" y="153530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u="sng">
                <a:solidFill>
                  <a:schemeClr val="hlink"/>
                </a:solidFill>
                <a:hlinkClick r:id="rId3"/>
              </a:rPr>
              <a:t>Training Course Materials</a:t>
            </a:r>
            <a:endParaRPr sz="2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700" u="sng">
                <a:solidFill>
                  <a:schemeClr val="hlink"/>
                </a:solidFill>
                <a:hlinkClick r:id="rId4"/>
              </a:rPr>
              <a:t>Login to Episerver (Optimizely)</a:t>
            </a:r>
            <a:endParaRPr sz="27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Logging in/Experience Editor setup</a:t>
            </a:r>
            <a:endParaRPr/>
          </a:p>
        </p:txBody>
      </p:sp>
      <p:sp>
        <p:nvSpPr>
          <p:cNvPr id="233" name="Google Shape;233;p27"/>
          <p:cNvSpPr txBox="1"/>
          <p:nvPr>
            <p:ph idx="1" type="body"/>
          </p:nvPr>
        </p:nvSpPr>
        <p:spPr>
          <a:xfrm>
            <a:off x="1058300" y="1073100"/>
            <a:ext cx="7278000" cy="34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" sz="1500"/>
              <a:t>Login at </a:t>
            </a:r>
            <a:r>
              <a:rPr lang="en" sz="1500" u="sng">
                <a:solidFill>
                  <a:schemeClr val="hlink"/>
                </a:solidFill>
                <a:hlinkClick r:id="rId3"/>
              </a:rPr>
              <a:t>www.pgcps.org/weblogin</a:t>
            </a:r>
            <a:r>
              <a:rPr lang="en" sz="1500"/>
              <a:t> with your PGCPS email address and password</a:t>
            </a:r>
            <a:endParaRPr sz="1500"/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" sz="1500"/>
              <a:t>Click the pins in the left (navigation) pane and right (assets pane)</a:t>
            </a:r>
            <a:endParaRPr sz="1500"/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" sz="1500"/>
              <a:t>Click the gadget icon in the left pane and select add gadget (Analytics)</a:t>
            </a:r>
            <a:endParaRPr sz="1500"/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" sz="1500"/>
              <a:t>Click the gadget icon in the right page and select add gadget (Recent)</a:t>
            </a:r>
            <a:endParaRPr sz="1500"/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" sz="1500"/>
              <a:t>Click the gadget icon in the right pane and select rearrange gadgets.</a:t>
            </a:r>
            <a:endParaRPr sz="1500"/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" sz="1500"/>
              <a:t>Drag the recent gadget to the top of the pane, remove the forms gadget.</a:t>
            </a:r>
            <a:endParaRPr sz="1500"/>
          </a:p>
          <a:p>
            <a:pPr indent="-32385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500"/>
              <a:buChar char="❏"/>
            </a:pPr>
            <a:r>
              <a:rPr lang="en" sz="1500"/>
              <a:t>Click the gadget icon in the right pane and de-select rearrange gadgets.</a:t>
            </a:r>
            <a:endParaRPr sz="1500"/>
          </a:p>
        </p:txBody>
      </p:sp>
      <p:pic>
        <p:nvPicPr>
          <p:cNvPr descr="This timer counts down silently until it reaches 0:00, then a police siren sounds to alert you that time is up." id="234" name="Google Shape;234;p27" title="10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0450" y="139775"/>
            <a:ext cx="1357975" cy="101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8"/>
          <p:cNvSpPr txBox="1"/>
          <p:nvPr>
            <p:ph type="title"/>
          </p:nvPr>
        </p:nvSpPr>
        <p:spPr>
          <a:xfrm>
            <a:off x="1052550" y="2103025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Exploring the Navigation and Asset Panes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9"/>
          <p:cNvSpPr txBox="1"/>
          <p:nvPr>
            <p:ph type="title"/>
          </p:nvPr>
        </p:nvSpPr>
        <p:spPr>
          <a:xfrm>
            <a:off x="1052550" y="393900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Exploring the Navigation and Asset Panes</a:t>
            </a:r>
            <a:endParaRPr/>
          </a:p>
        </p:txBody>
      </p:sp>
      <p:sp>
        <p:nvSpPr>
          <p:cNvPr id="245" name="Google Shape;245;p29"/>
          <p:cNvSpPr txBox="1"/>
          <p:nvPr>
            <p:ph idx="1" type="body"/>
          </p:nvPr>
        </p:nvSpPr>
        <p:spPr>
          <a:xfrm>
            <a:off x="1058300" y="1073100"/>
            <a:ext cx="7278000" cy="34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In the bottom of the left navigation  pane, select your school’s project from the list (School-name-of-school) and click overview.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In the navigation pane find your school’s home page under schools. 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Check the information on the info tab to make sure it is correct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In the asset pane, find your school’s folder. Look in the blocks folder. Notice the different kinds of blocks.</a:t>
            </a:r>
            <a:endParaRPr sz="1400"/>
          </a:p>
          <a:p>
            <a:pPr indent="-3175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Char char="❏"/>
            </a:pPr>
            <a:r>
              <a:rPr lang="en" sz="1400"/>
              <a:t>Click on the media tab in the asset pane. Look in your school’s docs folder to see your school’s documents.</a:t>
            </a:r>
            <a:endParaRPr sz="1400"/>
          </a:p>
        </p:txBody>
      </p:sp>
      <p:pic>
        <p:nvPicPr>
          <p:cNvPr descr="This timer counts down silently until it reaches 0:00, then a police siren sounds to alert you that time is up." id="246" name="Google Shape;246;p29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58575" y="213050"/>
            <a:ext cx="1146550" cy="85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0"/>
          <p:cNvSpPr txBox="1"/>
          <p:nvPr>
            <p:ph type="title"/>
          </p:nvPr>
        </p:nvSpPr>
        <p:spPr>
          <a:xfrm>
            <a:off x="1297500" y="393750"/>
            <a:ext cx="7038900" cy="6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Exploring the School Home Page</a:t>
            </a:r>
            <a:endParaRPr/>
          </a:p>
        </p:txBody>
      </p:sp>
      <p:sp>
        <p:nvSpPr>
          <p:cNvPr id="252" name="Google Shape;252;p30"/>
          <p:cNvSpPr txBox="1"/>
          <p:nvPr>
            <p:ph idx="1" type="body"/>
          </p:nvPr>
        </p:nvSpPr>
        <p:spPr>
          <a:xfrm>
            <a:off x="1297500" y="1206325"/>
            <a:ext cx="4497300" cy="27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/>
              <a:t>Comprised of information from:</a:t>
            </a:r>
            <a:endParaRPr sz="2100"/>
          </a:p>
          <a:p>
            <a:pPr indent="-351948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2100"/>
              <a:t>the tabs of your school home page</a:t>
            </a:r>
            <a:endParaRPr sz="2100"/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00"/>
              <a:t>central office pages, alerts and accordion items</a:t>
            </a:r>
            <a:endParaRPr sz="2100"/>
          </a:p>
          <a:p>
            <a:pPr indent="-35194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100"/>
              <a:t>and your own pages, link cards and accordion items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 u="sng">
                <a:solidFill>
                  <a:schemeClr val="hlink"/>
                </a:solidFill>
                <a:hlinkClick r:id="rId3"/>
              </a:rPr>
              <a:t>View layout of home page &gt;&gt;</a:t>
            </a:r>
            <a:endParaRPr sz="2100"/>
          </a:p>
        </p:txBody>
      </p:sp>
      <p:pic>
        <p:nvPicPr>
          <p:cNvPr id="253" name="Google Shape;25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34922" y="1173150"/>
            <a:ext cx="2683300" cy="279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1"/>
          <p:cNvSpPr txBox="1"/>
          <p:nvPr>
            <p:ph type="title"/>
          </p:nvPr>
        </p:nvSpPr>
        <p:spPr>
          <a:xfrm>
            <a:off x="1052550" y="2191575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Page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2"/>
          <p:cNvSpPr txBox="1"/>
          <p:nvPr>
            <p:ph type="title"/>
          </p:nvPr>
        </p:nvSpPr>
        <p:spPr>
          <a:xfrm>
            <a:off x="1297500" y="393750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Page</a:t>
            </a:r>
            <a:endParaRPr/>
          </a:p>
        </p:txBody>
      </p:sp>
      <p:sp>
        <p:nvSpPr>
          <p:cNvPr id="264" name="Google Shape;264;p32"/>
          <p:cNvSpPr txBox="1"/>
          <p:nvPr>
            <p:ph idx="1" type="body"/>
          </p:nvPr>
        </p:nvSpPr>
        <p:spPr>
          <a:xfrm>
            <a:off x="1058300" y="1073100"/>
            <a:ext cx="7278000" cy="34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Using the options menu, select “New Page”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Select School General Detail Page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Title the page  “Your Name Page”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Click on the Preview icon to preview your page</a:t>
            </a:r>
            <a:endParaRPr sz="1800"/>
          </a:p>
        </p:txBody>
      </p:sp>
      <p:pic>
        <p:nvPicPr>
          <p:cNvPr descr="This timer counts down silently until it reaches 0:00, then a police siren sounds to alert you that time is up." id="265" name="Google Shape;265;p32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8825" y="213050"/>
            <a:ext cx="1346300" cy="10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3"/>
          <p:cNvSpPr txBox="1"/>
          <p:nvPr>
            <p:ph type="title"/>
          </p:nvPr>
        </p:nvSpPr>
        <p:spPr>
          <a:xfrm>
            <a:off x="1052550" y="2001150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Rich Text Block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4"/>
          <p:cNvSpPr txBox="1"/>
          <p:nvPr>
            <p:ph type="title"/>
          </p:nvPr>
        </p:nvSpPr>
        <p:spPr>
          <a:xfrm>
            <a:off x="1297500" y="393750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Rich Text Block</a:t>
            </a:r>
            <a:endParaRPr/>
          </a:p>
        </p:txBody>
      </p:sp>
      <p:sp>
        <p:nvSpPr>
          <p:cNvPr id="276" name="Google Shape;276;p34"/>
          <p:cNvSpPr txBox="1"/>
          <p:nvPr>
            <p:ph idx="1" type="body"/>
          </p:nvPr>
        </p:nvSpPr>
        <p:spPr>
          <a:xfrm>
            <a:off x="1058300" y="1073100"/>
            <a:ext cx="7278000" cy="34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Select the Blocks tab and the Blocks folder in the Asset Pane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From the options menu on the Blocks folder, select “New Block”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Select “Rich Text Block”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Title the block “RT - Your Name”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Copy and paste text from the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rich text to be copied document</a:t>
            </a:r>
            <a:endParaRPr sz="1800"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 sz="1800"/>
              <a:t>Clean up the text formatting</a:t>
            </a:r>
            <a:endParaRPr sz="1800"/>
          </a:p>
        </p:txBody>
      </p:sp>
      <p:pic>
        <p:nvPicPr>
          <p:cNvPr descr="This timer counts down silently until it reaches 0:00, then a police siren sounds to alert you that time is up." id="277" name="Google Shape;277;p34" title="10 Minute Timer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58825" y="213050"/>
            <a:ext cx="1346300" cy="100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5"/>
          <p:cNvSpPr txBox="1"/>
          <p:nvPr>
            <p:ph type="title"/>
          </p:nvPr>
        </p:nvSpPr>
        <p:spPr>
          <a:xfrm>
            <a:off x="1265250" y="2191575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Putting the Page and Block Together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/>
          <p:nvPr>
            <p:ph type="title"/>
          </p:nvPr>
        </p:nvSpPr>
        <p:spPr>
          <a:xfrm>
            <a:off x="1297500" y="393750"/>
            <a:ext cx="7038900" cy="67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Putting the Page and Block Together</a:t>
            </a:r>
            <a:endParaRPr/>
          </a:p>
        </p:txBody>
      </p:sp>
      <p:sp>
        <p:nvSpPr>
          <p:cNvPr id="288" name="Google Shape;288;p36"/>
          <p:cNvSpPr txBox="1"/>
          <p:nvPr>
            <p:ph idx="1" type="body"/>
          </p:nvPr>
        </p:nvSpPr>
        <p:spPr>
          <a:xfrm>
            <a:off x="989425" y="1158250"/>
            <a:ext cx="7278000" cy="340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Go to the overview of your project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Open  “Your Name Page”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From the Recent Items or Assets gadgets, drag the RT - Your Name block onto the content area.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Preview your page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Toggle the preview off and click on the metadata tab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In the Assets gadget, select media tab and search for “students”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Select “T-student-volunteers” from the list and drag it into the Thumbnail Image area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Type “My First Page” in the MetaTitle area</a:t>
            </a:r>
            <a:endParaRPr sz="1360"/>
          </a:p>
          <a:p>
            <a:pPr indent="-31496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360"/>
              <a:buChar char="❏"/>
            </a:pPr>
            <a:r>
              <a:rPr lang="en" sz="1360"/>
              <a:t>Preview your page</a:t>
            </a:r>
            <a:endParaRPr sz="1360"/>
          </a:p>
        </p:txBody>
      </p:sp>
      <p:pic>
        <p:nvPicPr>
          <p:cNvPr descr="This timer counts down silently until it reaches 0:00, then a police siren sounds to alert you that time is up." id="289" name="Google Shape;289;p36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4000" y="224112"/>
            <a:ext cx="1357975" cy="101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Adding items to the school home page</a:t>
            </a:r>
            <a:endParaRPr/>
          </a:p>
        </p:txBody>
      </p:sp>
      <p:sp>
        <p:nvSpPr>
          <p:cNvPr id="295" name="Google Shape;295;p37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Drag and drop the page you created into one or more of the </a:t>
            </a:r>
            <a:r>
              <a:rPr lang="en" sz="2100"/>
              <a:t>content</a:t>
            </a:r>
            <a:r>
              <a:rPr lang="en" sz="2100"/>
              <a:t> areas on the Content tab of your school home page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Preview your page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This timer counts down silently until it reaches 0:00, then a police siren sounds to alert you that time is up." id="296" name="Google Shape;296;p37" title="10 Minute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94000" y="224112"/>
            <a:ext cx="1357975" cy="101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8"/>
          <p:cNvSpPr txBox="1"/>
          <p:nvPr>
            <p:ph type="title"/>
          </p:nvPr>
        </p:nvSpPr>
        <p:spPr>
          <a:xfrm>
            <a:off x="1297500" y="5630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There’s even more!</a:t>
            </a:r>
            <a:endParaRPr/>
          </a:p>
        </p:txBody>
      </p:sp>
      <p:sp>
        <p:nvSpPr>
          <p:cNvPr id="302" name="Google Shape;302;p38"/>
          <p:cNvSpPr txBox="1"/>
          <p:nvPr>
            <p:ph idx="1" type="body"/>
          </p:nvPr>
        </p:nvSpPr>
        <p:spPr>
          <a:xfrm>
            <a:off x="1015800" y="1330225"/>
            <a:ext cx="7320600" cy="342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" sz="2100"/>
              <a:t>Using the page somewhere 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" sz="2100"/>
              <a:t>Using shared content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" sz="2100"/>
              <a:t>Supportive Pages and Blocks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" sz="2100"/>
              <a:t>Is your content being shared?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" sz="2100"/>
              <a:t>Media assets management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" sz="2100"/>
              <a:t>Naming assets (docs, images)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" sz="2100"/>
              <a:t>Adding assets</a:t>
            </a:r>
            <a:endParaRPr sz="2100"/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" sz="2100"/>
              <a:t>Replacing assets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" sz="2100"/>
              <a:t>Publishing content</a:t>
            </a:r>
            <a:endParaRPr sz="2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9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Think First, Edit Later</a:t>
            </a:r>
            <a:endParaRPr/>
          </a:p>
        </p:txBody>
      </p:sp>
      <p:sp>
        <p:nvSpPr>
          <p:cNvPr id="308" name="Google Shape;308;p39"/>
          <p:cNvSpPr txBox="1"/>
          <p:nvPr>
            <p:ph idx="1" type="body"/>
          </p:nvPr>
        </p:nvSpPr>
        <p:spPr>
          <a:xfrm>
            <a:off x="1297500" y="980300"/>
            <a:ext cx="3430800" cy="328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Provide a great experience</a:t>
            </a:r>
            <a:endParaRPr sz="1800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Make content that is available for all (508 </a:t>
            </a:r>
            <a:r>
              <a:rPr lang="en" sz="1800"/>
              <a:t>compliance</a:t>
            </a:r>
            <a:r>
              <a:rPr lang="en" sz="1800"/>
              <a:t>)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Target your audience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Get inside their heads</a:t>
            </a:r>
            <a:endParaRPr sz="18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9"/>
          <p:cNvSpPr txBox="1"/>
          <p:nvPr/>
        </p:nvSpPr>
        <p:spPr>
          <a:xfrm>
            <a:off x="4819500" y="980300"/>
            <a:ext cx="3219900" cy="30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Be efficient</a:t>
            </a: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ato"/>
              <a:buChar char="●"/>
            </a:pP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Use shared resources</a:t>
            </a: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ato"/>
              <a:buChar char="●"/>
            </a:pP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Use scheduling and archiving</a:t>
            </a: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ato"/>
              <a:buChar char="●"/>
            </a:pP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Leave out dates from evergreen content</a:t>
            </a: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ato"/>
              <a:buChar char="●"/>
            </a:pP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Update documents by replacing existing ones</a:t>
            </a:r>
            <a:endParaRPr sz="17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Lato"/>
              <a:buChar char="●"/>
            </a:pPr>
            <a:r>
              <a:rPr lang="en" sz="17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Group info into buckets</a:t>
            </a:r>
            <a:endParaRPr sz="18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0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Need additional help?</a:t>
            </a:r>
            <a:endParaRPr/>
          </a:p>
        </p:txBody>
      </p:sp>
      <p:sp>
        <p:nvSpPr>
          <p:cNvPr id="315" name="Google Shape;315;p40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Sign up for an appointment</a:t>
            </a:r>
            <a:r>
              <a:rPr lang="en" sz="2000"/>
              <a:t> 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/>
              <a:t>Contact a team member through our </a:t>
            </a:r>
            <a:r>
              <a:rPr lang="en" sz="2000" u="sng">
                <a:solidFill>
                  <a:schemeClr val="hlink"/>
                </a:solidFill>
                <a:hlinkClick r:id="rId4"/>
              </a:rPr>
              <a:t>Web Support Form</a:t>
            </a:r>
            <a:r>
              <a:rPr lang="en" sz="2000"/>
              <a:t>  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/>
              <a:t>Email </a:t>
            </a:r>
            <a:r>
              <a:rPr lang="en" sz="2000" u="sng">
                <a:solidFill>
                  <a:schemeClr val="hlink"/>
                </a:solidFill>
                <a:hlinkClick r:id="rId5"/>
              </a:rPr>
              <a:t>websupport@pgcps.org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