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embeddedFontLst>
    <p:embeddedFont>
      <p:font typeface="Montserrat"/>
      <p:regular r:id="rId37"/>
      <p:bold r:id="rId38"/>
      <p:italic r:id="rId39"/>
      <p:boldItalic r:id="rId40"/>
    </p:embeddedFont>
    <p:embeddedFont>
      <p:font typeface="Lato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Italic.fntdata"/><Relationship Id="rId20" Type="http://schemas.openxmlformats.org/officeDocument/2006/relationships/slide" Target="slides/slide15.xml"/><Relationship Id="rId42" Type="http://schemas.openxmlformats.org/officeDocument/2006/relationships/font" Target="fonts/Lato-bold.fntdata"/><Relationship Id="rId41" Type="http://schemas.openxmlformats.org/officeDocument/2006/relationships/font" Target="fonts/Lato-regular.fntdata"/><Relationship Id="rId22" Type="http://schemas.openxmlformats.org/officeDocument/2006/relationships/slide" Target="slides/slide17.xml"/><Relationship Id="rId44" Type="http://schemas.openxmlformats.org/officeDocument/2006/relationships/font" Target="fonts/Lato-boldItalic.fntdata"/><Relationship Id="rId21" Type="http://schemas.openxmlformats.org/officeDocument/2006/relationships/slide" Target="slides/slide16.xml"/><Relationship Id="rId43" Type="http://schemas.openxmlformats.org/officeDocument/2006/relationships/font" Target="fonts/Lato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Montserrat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Montserrat-italic.fntdata"/><Relationship Id="rId16" Type="http://schemas.openxmlformats.org/officeDocument/2006/relationships/slide" Target="slides/slide11.xml"/><Relationship Id="rId38" Type="http://schemas.openxmlformats.org/officeDocument/2006/relationships/font" Target="fonts/Montserrat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f224a8242b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f224a8242b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cee45348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cee45348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cee453483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cee453483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cee453483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cee453483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cee4534830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cee4534830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cee4534830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cee453483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cee4534830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cee4534830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cee453483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cee453483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cee4534830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cee453483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cee4534830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cee453483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cee4534830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cee453483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cee4534830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cee453483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f224a8242b_0_1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f224a8242b_0_1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f397b6e92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f397b6e9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f397b6e92c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f397b6e92c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f397b6e92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f397b6e92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f397b6e92c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f397b6e92c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330397af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330397af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37c270b7a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37c270b7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30397affe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330397affe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f397b6e92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f397b6e92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13b21231a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13b21231a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13b21231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13b21231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f397b6e92c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f397b6e92c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f397b6e92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f397b6e92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f397b6e92c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f397b6e92c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f397b6e92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f397b6e92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f397b6e92c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f397b6e92c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f397b6e92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f397b6e92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f397b6e92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f397b6e92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websupport@pgcps.or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5" Type="http://schemas.openxmlformats.org/officeDocument/2006/relationships/image" Target="../media/image10.pn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document/d/1j0L_AXS8J1FwV__9gmTDMwJ8ahzpVYU1RHhUBUG1iiE/edit#" TargetMode="External"/><Relationship Id="rId4" Type="http://schemas.openxmlformats.org/officeDocument/2006/relationships/hyperlink" Target="https://www.pgcps.org/weblogin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pgcps.org/weblogin" TargetMode="External"/><Relationship Id="rId4" Type="http://schemas.openxmlformats.org/officeDocument/2006/relationships/hyperlink" Target="https://www.youtube.com/watch?v=sgpBpL4BqZQ&amp;list=PLlcNmn1JNYUZOPjEa4P_0A7Ut7YnhwYhO&amp;index=3" TargetMode="External"/><Relationship Id="rId5" Type="http://schemas.openxmlformats.org/officeDocument/2006/relationships/hyperlink" Target="http://www.youtube.com/watch?v=4ASKMcdCc3g" TargetMode="External"/><Relationship Id="rId6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drive.google.com/file/d/1brTFGJy7vKBZ2gWLTw8PYifHcQj3WSCo/view?usp=sharing" TargetMode="External"/><Relationship Id="rId4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drive.google.com/file/d/1bqrmG-HvaTrlGEdtvbQrYZO2_Y0ESjEB/view?usp=sharing" TargetMode="External"/><Relationship Id="rId4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://www.youtube.com/watch?v=4ASKMcdCc3g" TargetMode="External"/><Relationship Id="rId6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www.youtube.com/watch?v=OoZ9Y24igNk&amp;list=PLlcNmn1JNYUZOPjEa4P_0A7Ut7YnhwYhO&amp;index=4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docs.google.com/document/d/1LqFx5qr5TxW1G6t2MIk9Iul7b2awillrm_rkNPXWVWY/edit" TargetMode="External"/><Relationship Id="rId4" Type="http://schemas.openxmlformats.org/officeDocument/2006/relationships/hyperlink" Target="http://www.youtube.com/watch?v=4ASKMcdCc3g" TargetMode="External"/><Relationship Id="rId5" Type="http://schemas.openxmlformats.org/officeDocument/2006/relationships/image" Target="../media/image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www.pgcps.org/webmeeting" TargetMode="External"/><Relationship Id="rId4" Type="http://schemas.openxmlformats.org/officeDocument/2006/relationships/hyperlink" Target="http://www.pgcps.org/websupport" TargetMode="External"/><Relationship Id="rId5" Type="http://schemas.openxmlformats.org/officeDocument/2006/relationships/hyperlink" Target="mailto:websupport@pgcp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262000" y="1578400"/>
            <a:ext cx="52926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Office Website Training in Optimizely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4973725" y="3157300"/>
            <a:ext cx="34707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/>
              <a:t>Web Services</a:t>
            </a:r>
            <a:endParaRPr b="1" sz="55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Max Pugh, Web Services Supervisor</a:t>
            </a:r>
            <a:endParaRPr sz="49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Christopher Watley, Web Specialist</a:t>
            </a:r>
            <a:endParaRPr sz="49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Tyrell Prout, Web Specialist</a:t>
            </a:r>
            <a:endParaRPr sz="49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Angela Alcain, Web Specialist</a:t>
            </a:r>
            <a:endParaRPr sz="49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Daniel Clark, Web Specialist</a:t>
            </a:r>
            <a:endParaRPr sz="49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 u="sng">
                <a:solidFill>
                  <a:schemeClr val="hlink"/>
                </a:solidFill>
                <a:hlinkClick r:id="rId3"/>
              </a:rPr>
              <a:t>websupport@pgcps.org</a:t>
            </a:r>
            <a:r>
              <a:rPr lang="en" sz="4900"/>
              <a:t> | 301-952-6001</a:t>
            </a:r>
            <a:endParaRPr sz="49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297500" y="959375"/>
            <a:ext cx="7038900" cy="35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Visitors: Why such the hullabaloo?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Content Rules: </a:t>
            </a:r>
            <a:endParaRPr/>
          </a:p>
          <a:p>
            <a:pPr indent="-30495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Think First, Edit Later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Ownership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Text 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Accessibility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Editing In Episerver (Optimizely):</a:t>
            </a:r>
            <a:endParaRPr/>
          </a:p>
          <a:p>
            <a:pPr indent="-30495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Logging in/Experience Editor setup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Navigation and Asset Panes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Shared content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Pages and Blocks</a:t>
            </a:r>
            <a:endParaRPr/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District General Detail Page &gt; Office Directory</a:t>
            </a:r>
            <a:endParaRPr/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Other types of pages</a:t>
            </a:r>
            <a:endParaRPr/>
          </a:p>
          <a:p>
            <a:pPr indent="-293211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Using blocks to build a page</a:t>
            </a:r>
            <a:endParaRPr/>
          </a:p>
          <a:p>
            <a:pPr indent="-30495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Managing Media (Files and Images)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Visitors: Why such the hullabaloo?</a:t>
            </a:r>
            <a:endParaRPr/>
          </a:p>
        </p:txBody>
      </p:sp>
      <p:pic>
        <p:nvPicPr>
          <p:cNvPr id="147" name="Google Shape;14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576" y="1307850"/>
            <a:ext cx="4932751" cy="328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Website Usability	</a:t>
            </a:r>
            <a:endParaRPr/>
          </a:p>
        </p:txBody>
      </p:sp>
      <p:sp>
        <p:nvSpPr>
          <p:cNvPr id="153" name="Google Shape;153;p16"/>
          <p:cNvSpPr txBox="1"/>
          <p:nvPr>
            <p:ph idx="1" type="body"/>
          </p:nvPr>
        </p:nvSpPr>
        <p:spPr>
          <a:xfrm>
            <a:off x="1297500" y="1567550"/>
            <a:ext cx="3081600" cy="17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48"/>
              <a:t>Jakob's Law </a:t>
            </a:r>
            <a:endParaRPr sz="214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Users spend most of their time on other sites. This means that users prefer your site to work the same way as all the other sites they already know.</a:t>
            </a:r>
            <a:endParaRPr/>
          </a:p>
        </p:txBody>
      </p:sp>
      <p:pic>
        <p:nvPicPr>
          <p:cNvPr id="154" name="Google Shape;15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725" y="947300"/>
            <a:ext cx="1805324" cy="191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2325" y="3314477"/>
            <a:ext cx="3081725" cy="125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7650" y="3093500"/>
            <a:ext cx="1450275" cy="15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249000"/>
            <a:ext cx="1548465" cy="26106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16"/>
          <p:cNvCxnSpPr/>
          <p:nvPr/>
        </p:nvCxnSpPr>
        <p:spPr>
          <a:xfrm rot="10800000">
            <a:off x="6120465" y="1567550"/>
            <a:ext cx="658500" cy="19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16"/>
          <p:cNvCxnSpPr/>
          <p:nvPr/>
        </p:nvCxnSpPr>
        <p:spPr>
          <a:xfrm rot="10800000">
            <a:off x="6164725" y="2701225"/>
            <a:ext cx="362700" cy="60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16"/>
          <p:cNvCxnSpPr/>
          <p:nvPr/>
        </p:nvCxnSpPr>
        <p:spPr>
          <a:xfrm flipH="1" rot="10800000">
            <a:off x="3914975" y="2434700"/>
            <a:ext cx="614400" cy="65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Website Usability	</a:t>
            </a:r>
            <a:endParaRPr/>
          </a:p>
        </p:txBody>
      </p:sp>
      <p:sp>
        <p:nvSpPr>
          <p:cNvPr id="166" name="Google Shape;166;p17"/>
          <p:cNvSpPr txBox="1"/>
          <p:nvPr>
            <p:ph idx="1" type="body"/>
          </p:nvPr>
        </p:nvSpPr>
        <p:spPr>
          <a:xfrm>
            <a:off x="1297500" y="1148350"/>
            <a:ext cx="7312500" cy="134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23"/>
              <a:t>Hick’s law </a:t>
            </a:r>
            <a:endParaRPr sz="2123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States that the time it takes to make a decision increases with the number and complexity of choices present. The more the number of choices, the greater the time taken to come to a decision. In other words, there is a direct correlation between choices and time.</a:t>
            </a:r>
            <a:endParaRPr/>
          </a:p>
        </p:txBody>
      </p:sp>
      <p:pic>
        <p:nvPicPr>
          <p:cNvPr id="167" name="Google Shape;16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1175" y="2708800"/>
            <a:ext cx="7925125" cy="147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people view your site?</a:t>
            </a:r>
            <a:endParaRPr/>
          </a:p>
        </p:txBody>
      </p:sp>
      <p:sp>
        <p:nvSpPr>
          <p:cNvPr id="173" name="Google Shape;173;p18"/>
          <p:cNvSpPr txBox="1"/>
          <p:nvPr>
            <p:ph idx="1" type="body"/>
          </p:nvPr>
        </p:nvSpPr>
        <p:spPr>
          <a:xfrm>
            <a:off x="1297500" y="1184125"/>
            <a:ext cx="7038900" cy="32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75% of new visitors come to your site on a mobile device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45% will never click on anything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Mobile users spend 20% less time on your site than a desktop user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65% of visitors remain on your site for less than 10 seconds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/>
              <a:t>64% of visitors come to your site from google search results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Rules!</a:t>
            </a:r>
            <a:endParaRPr/>
          </a:p>
        </p:txBody>
      </p:sp>
      <p:sp>
        <p:nvSpPr>
          <p:cNvPr id="179" name="Google Shape;179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2850" y="1626459"/>
            <a:ext cx="7038899" cy="2605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Think First, Edit Later</a:t>
            </a:r>
            <a:endParaRPr/>
          </a:p>
        </p:txBody>
      </p:sp>
      <p:sp>
        <p:nvSpPr>
          <p:cNvPr id="186" name="Google Shape;186;p20"/>
          <p:cNvSpPr txBox="1"/>
          <p:nvPr>
            <p:ph idx="1" type="body"/>
          </p:nvPr>
        </p:nvSpPr>
        <p:spPr>
          <a:xfrm>
            <a:off x="1297500" y="1255950"/>
            <a:ext cx="3460200" cy="3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8"/>
              <a:t>Who is your audience? 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8"/>
              <a:t>Staff, Students, Parents, Community Members, State and County Officials, Potential Households, Daycare Providers, Vendors, Organizations</a:t>
            </a:r>
            <a:endParaRPr sz="18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8"/>
              <a:t>What are people asking for?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8"/>
              <a:t>Calls, emails, social media, surveys</a:t>
            </a:r>
            <a:endParaRPr sz="1808"/>
          </a:p>
        </p:txBody>
      </p:sp>
      <p:pic>
        <p:nvPicPr>
          <p:cNvPr id="187" name="Google Shape;18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4027" y="1221375"/>
            <a:ext cx="3861402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Don’t Confuse Them</a:t>
            </a:r>
            <a:endParaRPr/>
          </a:p>
        </p:txBody>
      </p:sp>
      <p:sp>
        <p:nvSpPr>
          <p:cNvPr id="193" name="Google Shape;193;p21"/>
          <p:cNvSpPr txBox="1"/>
          <p:nvPr>
            <p:ph idx="1" type="body"/>
          </p:nvPr>
        </p:nvSpPr>
        <p:spPr>
          <a:xfrm>
            <a:off x="1329750" y="1175325"/>
            <a:ext cx="5136000" cy="3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8"/>
              <a:t>Is your information for the public or for staff?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8"/>
              <a:t>Public website or Google site/Staff Portal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8"/>
              <a:t>Is your topic/program /content familiar?</a:t>
            </a:r>
            <a:endParaRPr b="1" sz="2008"/>
          </a:p>
          <a:p>
            <a:pPr indent="-327424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2008"/>
              <a:t>Commonly named? </a:t>
            </a:r>
            <a:endParaRPr sz="2008"/>
          </a:p>
          <a:p>
            <a:pPr indent="-32742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8"/>
              <a:t>No need for explanation? </a:t>
            </a:r>
            <a:endParaRPr sz="2008"/>
          </a:p>
          <a:p>
            <a:pPr indent="-32742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8"/>
              <a:t>Is it PGCPS or MSDE-jargon?</a:t>
            </a:r>
            <a:endParaRPr sz="2008"/>
          </a:p>
          <a:p>
            <a:pPr indent="-32742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8"/>
              <a:t>Don’t assume that visitors know what you are talking about.  Tell them in plain language.</a:t>
            </a:r>
            <a:endParaRPr sz="20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8"/>
              <a:t>How would people search for it?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8"/>
              <a:t>It must have a searchable, plain language  title and content that would be found using common search terms. Visitors use what is familiar to themselves.</a:t>
            </a:r>
            <a:endParaRPr sz="2008"/>
          </a:p>
        </p:txBody>
      </p:sp>
      <p:pic>
        <p:nvPicPr>
          <p:cNvPr id="194" name="Google Shape;1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5100" y="1307850"/>
            <a:ext cx="3072399" cy="2047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Ownership</a:t>
            </a:r>
            <a:endParaRPr/>
          </a:p>
        </p:txBody>
      </p:sp>
      <p:sp>
        <p:nvSpPr>
          <p:cNvPr id="200" name="Google Shape;200;p22"/>
          <p:cNvSpPr txBox="1"/>
          <p:nvPr>
            <p:ph idx="1" type="body"/>
          </p:nvPr>
        </p:nvSpPr>
        <p:spPr>
          <a:xfrm>
            <a:off x="4006775" y="943250"/>
            <a:ext cx="4700100" cy="35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Is it yours?</a:t>
            </a:r>
            <a:endParaRPr sz="2000"/>
          </a:p>
          <a:p>
            <a:pPr indent="-312261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Only post content that you have the rights to post</a:t>
            </a:r>
            <a:endParaRPr sz="1700"/>
          </a:p>
          <a:p>
            <a:pPr indent="-31226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If someone tells you to post something that you (your office or school) did not create, then you should link to the source; do not upload it to Opti or Google docs, etc. </a:t>
            </a:r>
            <a:endParaRPr sz="1700"/>
          </a:p>
          <a:p>
            <a:pPr indent="-31226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Find or ask for the source and insert a hyperlink to the content</a:t>
            </a:r>
            <a:endParaRPr sz="1700"/>
          </a:p>
          <a:p>
            <a:pPr indent="-31226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Warning: uploading commercial content that you did not create or have permission to upload is a violation of copyright law. This costs PGCPS $$$! </a:t>
            </a:r>
            <a:endParaRPr sz="1700"/>
          </a:p>
          <a:p>
            <a:pPr indent="-31226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Applies to all digital channels - websites, flyers, social media</a:t>
            </a:r>
            <a:endParaRPr sz="1700"/>
          </a:p>
        </p:txBody>
      </p:sp>
      <p:pic>
        <p:nvPicPr>
          <p:cNvPr id="201" name="Google Shape;2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875" y="1428525"/>
            <a:ext cx="3419551" cy="197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Text Mostly - Images with No Text</a:t>
            </a:r>
            <a:endParaRPr/>
          </a:p>
        </p:txBody>
      </p:sp>
      <p:sp>
        <p:nvSpPr>
          <p:cNvPr id="207" name="Google Shape;207;p23"/>
          <p:cNvSpPr txBox="1"/>
          <p:nvPr>
            <p:ph idx="1" type="body"/>
          </p:nvPr>
        </p:nvSpPr>
        <p:spPr>
          <a:xfrm>
            <a:off x="1297500" y="1104475"/>
            <a:ext cx="4090200" cy="33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Text is easiest and most accessible to all devices and vision abilities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Images should not convey important information; use a decoration only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If using an image with text in it, make sure the text in the image is included as text next to or around that image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Applies to all digital channels - website, social media, videos, etc.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Google translate does not translate words in images</a:t>
            </a:r>
            <a:endParaRPr/>
          </a:p>
        </p:txBody>
      </p:sp>
      <p:pic>
        <p:nvPicPr>
          <p:cNvPr id="208" name="Google Shape;2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0100" y="1307850"/>
            <a:ext cx="3451500" cy="2358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What about PDFs?</a:t>
            </a:r>
            <a:endParaRPr/>
          </a:p>
        </p:txBody>
      </p:sp>
      <p:sp>
        <p:nvSpPr>
          <p:cNvPr id="214" name="Google Shape;214;p24"/>
          <p:cNvSpPr txBox="1"/>
          <p:nvPr>
            <p:ph idx="1" type="body"/>
          </p:nvPr>
        </p:nvSpPr>
        <p:spPr>
          <a:xfrm>
            <a:off x="1297500" y="1104475"/>
            <a:ext cx="5052300" cy="409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When do you encounter PDFs in your personal life?</a:t>
            </a:r>
            <a:endParaRPr b="1" sz="18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Official docs like mortgage applications, bank docs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Manuals for appliances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Studies, research, reports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PGCPS</a:t>
            </a:r>
            <a:endParaRPr sz="17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Remember, visitors want information fast and do not want to download a PDF where they have to pinch and zoom,  and cannot search, copy or translate on the fly.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Are your PDFs accessible to visitors with vision-impairment?</a:t>
            </a:r>
            <a:r>
              <a:rPr lang="en" sz="1800"/>
              <a:t> Use the Accessibility checker in Acrobat Pro DC.</a:t>
            </a:r>
            <a:endParaRPr sz="1800"/>
          </a:p>
        </p:txBody>
      </p:sp>
      <p:pic>
        <p:nvPicPr>
          <p:cNvPr id="215" name="Google Shape;21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9725" y="1171350"/>
            <a:ext cx="2501576" cy="2916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221" name="Google Shape;221;p25"/>
          <p:cNvSpPr txBox="1"/>
          <p:nvPr>
            <p:ph idx="1" type="body"/>
          </p:nvPr>
        </p:nvSpPr>
        <p:spPr>
          <a:xfrm>
            <a:off x="1297500" y="1095300"/>
            <a:ext cx="7038900" cy="33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Keep your visitor in mind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Give them what they want, how they want it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Search is critical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Watch out for copyright violations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Keep content in text format as much as possible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Avoid text in images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Do you really need a PDF?</a:t>
            </a:r>
            <a:endParaRPr sz="1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Editing in Episerver (Optimizely)</a:t>
            </a:r>
            <a:endParaRPr/>
          </a:p>
        </p:txBody>
      </p:sp>
      <p:sp>
        <p:nvSpPr>
          <p:cNvPr id="227" name="Google Shape;227;p26"/>
          <p:cNvSpPr txBox="1"/>
          <p:nvPr>
            <p:ph idx="1" type="body"/>
          </p:nvPr>
        </p:nvSpPr>
        <p:spPr>
          <a:xfrm>
            <a:off x="1297500" y="153530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u="sng">
                <a:solidFill>
                  <a:schemeClr val="hlink"/>
                </a:solidFill>
                <a:hlinkClick r:id="rId3"/>
              </a:rPr>
              <a:t>Training Course Materials</a:t>
            </a:r>
            <a:endParaRPr sz="2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700" u="sng">
                <a:solidFill>
                  <a:schemeClr val="hlink"/>
                </a:solidFill>
                <a:hlinkClick r:id="rId4"/>
              </a:rPr>
              <a:t>Login to Optimizely</a:t>
            </a:r>
            <a:endParaRPr sz="27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7"/>
          <p:cNvSpPr txBox="1"/>
          <p:nvPr>
            <p:ph type="title"/>
          </p:nvPr>
        </p:nvSpPr>
        <p:spPr>
          <a:xfrm>
            <a:off x="1426500" y="1973875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Logging in/Experience Editor setup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Logging in/Experience Editor setup</a:t>
            </a:r>
            <a:endParaRPr/>
          </a:p>
        </p:txBody>
      </p:sp>
      <p:sp>
        <p:nvSpPr>
          <p:cNvPr id="238" name="Google Shape;238;p28"/>
          <p:cNvSpPr txBox="1"/>
          <p:nvPr>
            <p:ph idx="1" type="body"/>
          </p:nvPr>
        </p:nvSpPr>
        <p:spPr>
          <a:xfrm>
            <a:off x="1058300" y="107310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Login at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www.pgcps.org/weblogin</a:t>
            </a:r>
            <a:r>
              <a:rPr lang="en" sz="1500"/>
              <a:t> with your PGCPS email address and password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pins in the left (navigation) pane and right (assets pane)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gadget icon in the left pane and select add gadget (Analytics)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gadget icon in the right page and select add gadget (Recent)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gadget icon in the right pane and select rearrange gadgets.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Drag the recent gadget to the top of the pane, remove the forms gadget.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gadget icon in the right pane and de-select rearrange gadgets.</a:t>
            </a:r>
            <a:endParaRPr sz="1500"/>
          </a:p>
          <a:p>
            <a:pPr indent="0" lvl="0" marL="914400" rtl="0" algn="l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4"/>
              </a:rPr>
              <a:t>Optimizely: Setting Up the Experience Editor (Video)</a:t>
            </a:r>
            <a:endParaRPr sz="1500"/>
          </a:p>
        </p:txBody>
      </p:sp>
      <p:pic>
        <p:nvPicPr>
          <p:cNvPr descr="This timer counts down silently until it reaches 0:00, then a police siren sounds to alert you that time is up." id="239" name="Google Shape;239;p28" title="10 Minute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0450" y="139775"/>
            <a:ext cx="1357975" cy="10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/>
          <p:nvPr>
            <p:ph type="title"/>
          </p:nvPr>
        </p:nvSpPr>
        <p:spPr>
          <a:xfrm>
            <a:off x="1052550" y="2103025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Exploring the Navigation and Asset Panes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"/>
          <p:cNvSpPr txBox="1"/>
          <p:nvPr>
            <p:ph type="title"/>
          </p:nvPr>
        </p:nvSpPr>
        <p:spPr>
          <a:xfrm>
            <a:off x="1052550" y="39390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Exploring the Navigation and Asset Panes</a:t>
            </a:r>
            <a:endParaRPr/>
          </a:p>
        </p:txBody>
      </p:sp>
      <p:sp>
        <p:nvSpPr>
          <p:cNvPr id="250" name="Google Shape;250;p30"/>
          <p:cNvSpPr txBox="1"/>
          <p:nvPr>
            <p:ph idx="1" type="body"/>
          </p:nvPr>
        </p:nvSpPr>
        <p:spPr>
          <a:xfrm>
            <a:off x="1058300" y="107310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In the bottom of the left navigation  pane, select your office’s project from the list and click overview.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In the navigation pane find your office’s home page under offices. 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Check the information on the info tab to make sure it is correct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In the asset pane, find your office’s folder. Look in the blocks folder. Notice the different kinds of blocks.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Click on the media tab in the asset pane. Look in your office’s docs folder to see your office’s documents.</a:t>
            </a:r>
            <a:endParaRPr sz="1400"/>
          </a:p>
        </p:txBody>
      </p:sp>
      <p:pic>
        <p:nvPicPr>
          <p:cNvPr descr="This timer counts down silently until it reaches 0:00, then a police siren sounds to alert you that time is up." id="251" name="Google Shape;251;p30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8575" y="213050"/>
            <a:ext cx="1146550" cy="85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1"/>
          <p:cNvSpPr txBox="1"/>
          <p:nvPr>
            <p:ph type="title"/>
          </p:nvPr>
        </p:nvSpPr>
        <p:spPr>
          <a:xfrm>
            <a:off x="1228250" y="2273000"/>
            <a:ext cx="7038900" cy="9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Office Home Page </a:t>
            </a:r>
            <a:br>
              <a:rPr lang="en"/>
            </a:br>
            <a:r>
              <a:rPr lang="en"/>
              <a:t>(District Office Detail Page)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 txBox="1"/>
          <p:nvPr>
            <p:ph type="title"/>
          </p:nvPr>
        </p:nvSpPr>
        <p:spPr>
          <a:xfrm>
            <a:off x="1297500" y="393750"/>
            <a:ext cx="70389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District Office Detail Page Overview</a:t>
            </a:r>
            <a:endParaRPr/>
          </a:p>
        </p:txBody>
      </p:sp>
      <p:sp>
        <p:nvSpPr>
          <p:cNvPr id="262" name="Google Shape;262;p32"/>
          <p:cNvSpPr txBox="1"/>
          <p:nvPr>
            <p:ph idx="1" type="body"/>
          </p:nvPr>
        </p:nvSpPr>
        <p:spPr>
          <a:xfrm>
            <a:off x="1297500" y="969500"/>
            <a:ext cx="2610300" cy="27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/>
          </a:bodyPr>
          <a:lstStyle/>
          <a:p>
            <a:pPr indent="-37639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900" u="sng">
                <a:solidFill>
                  <a:schemeClr val="hlink"/>
                </a:solidFill>
                <a:hlinkClick r:id="rId3"/>
              </a:rPr>
              <a:t>Tab: Content</a:t>
            </a:r>
            <a:endParaRPr sz="4900"/>
          </a:p>
          <a:p>
            <a:pPr indent="-376396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4900"/>
              <a:t>Page Title</a:t>
            </a:r>
            <a:endParaRPr sz="4900"/>
          </a:p>
          <a:p>
            <a:pPr indent="-376396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4900"/>
              <a:t>Banner </a:t>
            </a:r>
            <a:endParaRPr sz="4900"/>
          </a:p>
          <a:p>
            <a:pPr indent="-376396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4900"/>
              <a:t>Hide Hero Block</a:t>
            </a:r>
            <a:endParaRPr sz="4900"/>
          </a:p>
          <a:p>
            <a:pPr indent="-376396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4900"/>
              <a:t>Blocks</a:t>
            </a:r>
            <a:endParaRPr sz="4900"/>
          </a:p>
        </p:txBody>
      </p:sp>
      <p:pic>
        <p:nvPicPr>
          <p:cNvPr id="263" name="Google Shape;263;p32" title="district-office-detail-page-content-tab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4975" y="899225"/>
            <a:ext cx="4949249" cy="407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3"/>
          <p:cNvSpPr txBox="1"/>
          <p:nvPr>
            <p:ph type="title"/>
          </p:nvPr>
        </p:nvSpPr>
        <p:spPr>
          <a:xfrm>
            <a:off x="1297500" y="393750"/>
            <a:ext cx="70389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District Office Detail Page Overview</a:t>
            </a:r>
            <a:endParaRPr/>
          </a:p>
        </p:txBody>
      </p:sp>
      <p:sp>
        <p:nvSpPr>
          <p:cNvPr id="269" name="Google Shape;269;p33"/>
          <p:cNvSpPr txBox="1"/>
          <p:nvPr>
            <p:ph idx="1" type="body"/>
          </p:nvPr>
        </p:nvSpPr>
        <p:spPr>
          <a:xfrm>
            <a:off x="1095019" y="1024050"/>
            <a:ext cx="3335100" cy="37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Info tab: Properties</a:t>
            </a:r>
            <a:endParaRPr sz="4900"/>
          </a:p>
          <a:p>
            <a:pPr indent="-35306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4900"/>
              <a:t>Location Name</a:t>
            </a:r>
            <a:endParaRPr sz="4900"/>
          </a:p>
          <a:p>
            <a:pPr indent="-35306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900"/>
              <a:t>Location Link</a:t>
            </a:r>
            <a:endParaRPr sz="4900"/>
          </a:p>
          <a:p>
            <a:pPr indent="-35306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900"/>
              <a:t>Address Line (1, 2, 3)</a:t>
            </a:r>
            <a:endParaRPr sz="4900"/>
          </a:p>
          <a:p>
            <a:pPr indent="-35306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900"/>
              <a:t>Description</a:t>
            </a:r>
            <a:endParaRPr sz="4900"/>
          </a:p>
          <a:p>
            <a:pPr indent="-35306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900"/>
              <a:t>Phone Number (1 &amp; 2)</a:t>
            </a:r>
            <a:endParaRPr sz="4900"/>
          </a:p>
          <a:p>
            <a:pPr indent="-35306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900"/>
              <a:t>Fax</a:t>
            </a:r>
            <a:endParaRPr sz="4900"/>
          </a:p>
          <a:p>
            <a:pPr indent="-35306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900"/>
              <a:t>Hours</a:t>
            </a:r>
            <a:endParaRPr sz="4900"/>
          </a:p>
          <a:p>
            <a:pPr indent="-35306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900"/>
              <a:t>Division</a:t>
            </a:r>
            <a:endParaRPr sz="4900"/>
          </a:p>
          <a:p>
            <a:pPr indent="-35306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900"/>
              <a:t>Reports To</a:t>
            </a:r>
            <a:endParaRPr sz="4900"/>
          </a:p>
        </p:txBody>
      </p:sp>
      <p:pic>
        <p:nvPicPr>
          <p:cNvPr id="270" name="Google Shape;27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3887" y="957425"/>
            <a:ext cx="4906224" cy="397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4"/>
          <p:cNvSpPr txBox="1"/>
          <p:nvPr>
            <p:ph type="title"/>
          </p:nvPr>
        </p:nvSpPr>
        <p:spPr>
          <a:xfrm>
            <a:off x="1052550" y="2191575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Doing a quick edit on an existing page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"/>
          <p:cNvSpPr txBox="1"/>
          <p:nvPr>
            <p:ph type="title"/>
          </p:nvPr>
        </p:nvSpPr>
        <p:spPr>
          <a:xfrm>
            <a:off x="1052550" y="39390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Doing a quick edit on an existing page</a:t>
            </a:r>
            <a:endParaRPr/>
          </a:p>
        </p:txBody>
      </p:sp>
      <p:sp>
        <p:nvSpPr>
          <p:cNvPr id="281" name="Google Shape;281;p35"/>
          <p:cNvSpPr txBox="1"/>
          <p:nvPr>
            <p:ph idx="1" type="body"/>
          </p:nvPr>
        </p:nvSpPr>
        <p:spPr>
          <a:xfrm>
            <a:off x="1058300" y="107310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Make sure you are logged into Optimizely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Navigate to the page you want to edit (you should see the </a:t>
            </a:r>
            <a:r>
              <a:rPr lang="en" sz="1400"/>
              <a:t>blue Edit Page</a:t>
            </a:r>
            <a:r>
              <a:rPr lang="en" sz="1400"/>
              <a:t>) button in the upper right corner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Click the blue Edit page button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Select the block you wish to edit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Use the options menu to select edit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Make changes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Submit for review or publish</a:t>
            </a:r>
            <a:endParaRPr sz="1400"/>
          </a:p>
        </p:txBody>
      </p:sp>
      <p:pic>
        <p:nvPicPr>
          <p:cNvPr descr="This timer counts down silently until it reaches 0:00, then a police siren sounds to alert you that time is up." id="282" name="Google Shape;282;p35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8575" y="213050"/>
            <a:ext cx="1146550" cy="859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timer counts down silently until it reaches 0:00, then a police siren sounds to alert you that time is up." id="283" name="Google Shape;283;p35" title="10 Minute Timer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8575" y="213050"/>
            <a:ext cx="1146550" cy="85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5" title="edit-page-butto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1220" y="1923260"/>
            <a:ext cx="1819275" cy="53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 txBox="1"/>
          <p:nvPr>
            <p:ph type="title"/>
          </p:nvPr>
        </p:nvSpPr>
        <p:spPr>
          <a:xfrm>
            <a:off x="1052550" y="2191575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Page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 txBox="1"/>
          <p:nvPr>
            <p:ph type="title"/>
          </p:nvPr>
        </p:nvSpPr>
        <p:spPr>
          <a:xfrm>
            <a:off x="1297500" y="39375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Page</a:t>
            </a:r>
            <a:endParaRPr/>
          </a:p>
        </p:txBody>
      </p:sp>
      <p:sp>
        <p:nvSpPr>
          <p:cNvPr id="295" name="Google Shape;295;p37"/>
          <p:cNvSpPr txBox="1"/>
          <p:nvPr>
            <p:ph idx="1" type="body"/>
          </p:nvPr>
        </p:nvSpPr>
        <p:spPr>
          <a:xfrm>
            <a:off x="1477050" y="1222750"/>
            <a:ext cx="57456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Using the options menu, select “New Page”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Select Landing Page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Title the page  “Your Name Page”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Click on the Preview icon to preview your page</a:t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296" name="Google Shape;296;p37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8825" y="213050"/>
            <a:ext cx="1346300" cy="10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7"/>
          <p:cNvSpPr txBox="1"/>
          <p:nvPr/>
        </p:nvSpPr>
        <p:spPr>
          <a:xfrm>
            <a:off x="1528375" y="3998975"/>
            <a:ext cx="5745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l">
              <a:lnSpc>
                <a:spcPct val="2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Optimizely: Creating a Web Page with Text (Video)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8"/>
          <p:cNvSpPr txBox="1"/>
          <p:nvPr>
            <p:ph type="title"/>
          </p:nvPr>
        </p:nvSpPr>
        <p:spPr>
          <a:xfrm>
            <a:off x="1353925" y="231250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Rich Text Block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"/>
          <p:cNvSpPr txBox="1"/>
          <p:nvPr>
            <p:ph type="title"/>
          </p:nvPr>
        </p:nvSpPr>
        <p:spPr>
          <a:xfrm>
            <a:off x="1297500" y="39375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Rich Text Block</a:t>
            </a:r>
            <a:endParaRPr/>
          </a:p>
        </p:txBody>
      </p:sp>
      <p:sp>
        <p:nvSpPr>
          <p:cNvPr id="308" name="Google Shape;308;p39"/>
          <p:cNvSpPr txBox="1"/>
          <p:nvPr>
            <p:ph idx="1" type="body"/>
          </p:nvPr>
        </p:nvSpPr>
        <p:spPr>
          <a:xfrm>
            <a:off x="1058300" y="107310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Select the Blocks tab and the Blocks folder in the Asset Pane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From the options menu on the Blocks folder, select “New Block”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Select “Rich Text Block”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Title the block “RT - Your Name”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Copy and paste text from the document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(rich text to be copied) 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Clean up the text formatting</a:t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309" name="Google Shape;309;p39" title="1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8825" y="213050"/>
            <a:ext cx="1346300" cy="10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0"/>
          <p:cNvSpPr txBox="1"/>
          <p:nvPr>
            <p:ph type="title"/>
          </p:nvPr>
        </p:nvSpPr>
        <p:spPr>
          <a:xfrm>
            <a:off x="1265250" y="2191575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Putting the Page and Block Together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1"/>
          <p:cNvSpPr txBox="1"/>
          <p:nvPr>
            <p:ph type="title"/>
          </p:nvPr>
        </p:nvSpPr>
        <p:spPr>
          <a:xfrm>
            <a:off x="1297500" y="39375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Putting the Page and Block Together</a:t>
            </a:r>
            <a:endParaRPr/>
          </a:p>
        </p:txBody>
      </p:sp>
      <p:sp>
        <p:nvSpPr>
          <p:cNvPr id="320" name="Google Shape;320;p41"/>
          <p:cNvSpPr txBox="1"/>
          <p:nvPr>
            <p:ph idx="1" type="body"/>
          </p:nvPr>
        </p:nvSpPr>
        <p:spPr>
          <a:xfrm>
            <a:off x="989425" y="115825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Go to the overview of your project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Open  “Your Name Page”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From the Recent Items or Assets gadgets, drag the RT - Your Name block onto the content area.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Preview your page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Toggle the preview off and click on the metadata tab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In the Assets gadget, select media tab and search for “students”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Select “T-student-volunteers” from the list and drag it into the Thumbnail Image area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Type “My First Page” in the MetaTitle area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Preview your page</a:t>
            </a:r>
            <a:endParaRPr sz="1360"/>
          </a:p>
        </p:txBody>
      </p:sp>
      <p:pic>
        <p:nvPicPr>
          <p:cNvPr descr="This timer counts down silently until it reaches 0:00, then a police siren sounds to alert you that time is up." id="321" name="Google Shape;321;p41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4000" y="224112"/>
            <a:ext cx="1357975" cy="10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2"/>
          <p:cNvSpPr txBox="1"/>
          <p:nvPr>
            <p:ph type="title"/>
          </p:nvPr>
        </p:nvSpPr>
        <p:spPr>
          <a:xfrm>
            <a:off x="1297500" y="5630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There’s even more!</a:t>
            </a:r>
            <a:endParaRPr/>
          </a:p>
        </p:txBody>
      </p:sp>
      <p:sp>
        <p:nvSpPr>
          <p:cNvPr id="327" name="Google Shape;327;p42"/>
          <p:cNvSpPr txBox="1"/>
          <p:nvPr>
            <p:ph idx="1" type="body"/>
          </p:nvPr>
        </p:nvSpPr>
        <p:spPr>
          <a:xfrm>
            <a:off x="1217225" y="1316775"/>
            <a:ext cx="7320600" cy="34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Using the page somewhere 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Using shared content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Supportive Pages and Blocks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Is your content being shared?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Media assets management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Naming assets (docs, images)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Adding assets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Replacing assets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Publishing content</a:t>
            </a:r>
            <a:endParaRPr sz="2100"/>
          </a:p>
          <a:p>
            <a:pPr indent="-35194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100"/>
              <a:t>With translation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additional help?</a:t>
            </a:r>
            <a:endParaRPr/>
          </a:p>
        </p:txBody>
      </p:sp>
      <p:sp>
        <p:nvSpPr>
          <p:cNvPr id="333" name="Google Shape;333;p43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Sign up for an appointment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hlinkClick r:id="rId4"/>
              </a:rPr>
              <a:t>Create a Web Support Ticket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/>
              <a:t>C</a:t>
            </a:r>
            <a:r>
              <a:rPr lang="en" sz="2000"/>
              <a:t>ontact a team member via email </a:t>
            </a:r>
            <a:r>
              <a:rPr lang="en" sz="2000" u="sng">
                <a:solidFill>
                  <a:schemeClr val="hlink"/>
                </a:solidFill>
                <a:hlinkClick r:id="rId5"/>
              </a:rPr>
              <a:t>websupport@pgcps.org</a:t>
            </a:r>
            <a:r>
              <a:rPr lang="en" sz="2000"/>
              <a:t> !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A4C2F4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